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98" r:id="rId1"/>
    <p:sldMasterId id="2147483699" r:id="rId2"/>
    <p:sldMasterId id="2147483700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1" r:id="rId17"/>
  </p:sldIdLst>
  <p:sldSz cx="9144000" cy="5143500" type="screen16x9"/>
  <p:notesSz cx="6858000" cy="9144000"/>
  <p:embeddedFontLst>
    <p:embeddedFont>
      <p:font typeface="Montserrat" panose="020B0604020202020204" charset="-52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Montserrat ExtraBold" panose="020B0604020202020204" charset="-52"/>
      <p:bold r:id="rId27"/>
      <p:boldItalic r:id="rId28"/>
    </p:embeddedFont>
    <p:embeddedFont>
      <p:font typeface="Montserrat Medium" panose="020B0604020202020204" charset="-52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20db4cbd64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Google Shape;240;g220db4cbd64_2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220db4cbd64_2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420ec95d92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1" name="Google Shape;321;g2420ec95d92_0_8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420ec95d92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8" name="Google Shape;328;g2420ec95d92_0_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420ec95d9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5" name="Google Shape;335;g2420ec95d92_0_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420ec95d9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4" name="Google Shape;344;g2420ec95d92_0_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420ec95d9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0" name="Google Shape;360;g2420ec95d92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1" name="Google Shape;361;g2420ec95d92_0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14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2d2db771bd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3" name="Google Shape;253;g22d2db771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403056f52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0" name="Google Shape;260;g2403056f52b_0_1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420ec95d9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7" name="Google Shape;267;g2420ec95d92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420ec95d9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4" name="Google Shape;274;g2420ec95d92_0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420ec95d9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2" name="Google Shape;282;g2420ec95d92_0_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420ec95d9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0" name="Google Shape;290;g2420ec95d92_0_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420ec95d92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6" name="Google Shape;306;g2420ec95d92_0_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420ec95d9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4" name="Google Shape;314;g2420ec95d92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 type="twoColTx">
  <p:cSld name="TITLE_AND_TWO_COLUMNS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body" idx="2"/>
          </p:nvPr>
        </p:nvSpPr>
        <p:spPr>
          <a:xfrm>
            <a:off x="48323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 1">
  <p:cSld name="TITLE_AND_BODY 2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>
            <a:spLocks noGrp="1"/>
          </p:cNvSpPr>
          <p:nvPr>
            <p:ph type="title"/>
          </p:nvPr>
        </p:nvSpPr>
        <p:spPr>
          <a:xfrm>
            <a:off x="282575" y="92869"/>
            <a:ext cx="8229600" cy="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8"/>
          <p:cNvSpPr txBox="1">
            <a:spLocks noGrp="1"/>
          </p:cNvSpPr>
          <p:nvPr>
            <p:ph type="body" idx="1"/>
          </p:nvPr>
        </p:nvSpPr>
        <p:spPr>
          <a:xfrm>
            <a:off x="282575" y="873650"/>
            <a:ext cx="8229600" cy="3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250"/>
              <a:buChar char="●"/>
              <a:defRPr/>
            </a:lvl1pPr>
            <a:lvl2pPr marL="914400" lvl="1" indent="-371475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25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41" name="Google Shape;141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</a:defRPr>
            </a:lvl1pPr>
            <a:lvl2pPr lvl="1">
              <a:buNone/>
              <a:defRPr sz="1300">
                <a:solidFill>
                  <a:schemeClr val="dk1"/>
                </a:solidFill>
              </a:defRPr>
            </a:lvl2pPr>
            <a:lvl3pPr lvl="2">
              <a:buNone/>
              <a:defRPr sz="1300">
                <a:solidFill>
                  <a:schemeClr val="dk1"/>
                </a:solidFill>
              </a:defRPr>
            </a:lvl3pPr>
            <a:lvl4pPr lvl="3">
              <a:buNone/>
              <a:defRPr sz="1300">
                <a:solidFill>
                  <a:schemeClr val="dk1"/>
                </a:solidFill>
              </a:defRPr>
            </a:lvl4pPr>
            <a:lvl5pPr lvl="4">
              <a:buNone/>
              <a:defRPr sz="1300">
                <a:solidFill>
                  <a:schemeClr val="dk1"/>
                </a:solidFill>
              </a:defRPr>
            </a:lvl5pPr>
            <a:lvl6pPr lvl="5">
              <a:buNone/>
              <a:defRPr sz="1300">
                <a:solidFill>
                  <a:schemeClr val="dk1"/>
                </a:solidFill>
              </a:defRPr>
            </a:lvl6pPr>
            <a:lvl7pPr lvl="6">
              <a:buNone/>
              <a:defRPr sz="1300">
                <a:solidFill>
                  <a:schemeClr val="dk1"/>
                </a:solidFill>
              </a:defRPr>
            </a:lvl7pPr>
            <a:lvl8pPr lvl="7">
              <a:buNone/>
              <a:defRPr sz="1300">
                <a:solidFill>
                  <a:schemeClr val="dk1"/>
                </a:solidFill>
              </a:defRPr>
            </a:lvl8pPr>
            <a:lvl9pPr lvl="8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0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0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49" name="Google Shape;149;p3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>
  <p:cSld name="TITLE_AND_BODY 2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3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 type="twoColTx">
  <p:cSld name="TITLE_AND_TWO_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2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2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7" name="Google Shape;157;p32"/>
          <p:cNvSpPr txBox="1">
            <a:spLocks noGrp="1"/>
          </p:cNvSpPr>
          <p:nvPr>
            <p:ph type="body" idx="2"/>
          </p:nvPr>
        </p:nvSpPr>
        <p:spPr>
          <a:xfrm>
            <a:off x="48323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8" name="Google Shape;158;p3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34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title"/>
          </p:nvPr>
        </p:nvSpPr>
        <p:spPr>
          <a:xfrm>
            <a:off x="311699" y="2150849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6"/>
          <p:cNvSpPr txBox="1">
            <a:spLocks noGrp="1"/>
          </p:cNvSpPr>
          <p:nvPr>
            <p:ph type="title"/>
          </p:nvPr>
        </p:nvSpPr>
        <p:spPr>
          <a:xfrm>
            <a:off x="822960" y="274320"/>
            <a:ext cx="75210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36"/>
          <p:cNvSpPr txBox="1">
            <a:spLocks noGrp="1"/>
          </p:cNvSpPr>
          <p:nvPr>
            <p:ph type="body" idx="1"/>
          </p:nvPr>
        </p:nvSpPr>
        <p:spPr>
          <a:xfrm>
            <a:off x="822960" y="825471"/>
            <a:ext cx="7521000" cy="26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0" name="Google Shape;170;p36"/>
          <p:cNvSpPr txBox="1">
            <a:spLocks noGrp="1"/>
          </p:cNvSpPr>
          <p:nvPr>
            <p:ph type="dt" idx="10"/>
          </p:nvPr>
        </p:nvSpPr>
        <p:spPr>
          <a:xfrm rot="-1985953">
            <a:off x="308933" y="4391234"/>
            <a:ext cx="1960664" cy="17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36"/>
          <p:cNvSpPr txBox="1">
            <a:spLocks noGrp="1"/>
          </p:cNvSpPr>
          <p:nvPr>
            <p:ph type="ftr" idx="11"/>
          </p:nvPr>
        </p:nvSpPr>
        <p:spPr>
          <a:xfrm>
            <a:off x="3517514" y="4713842"/>
            <a:ext cx="47244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Google Shape;172;p36"/>
          <p:cNvSpPr>
            <a:spLocks noGrp="1"/>
          </p:cNvSpPr>
          <p:nvPr>
            <p:ph type="sldNum" idx="12"/>
          </p:nvPr>
        </p:nvSpPr>
        <p:spPr>
          <a:xfrm>
            <a:off x="8401038" y="4628117"/>
            <a:ext cx="502800" cy="3771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7"/>
          <p:cNvSpPr txBox="1">
            <a:spLocks noGrp="1"/>
          </p:cNvSpPr>
          <p:nvPr>
            <p:ph type="title"/>
          </p:nvPr>
        </p:nvSpPr>
        <p:spPr>
          <a:xfrm>
            <a:off x="282575" y="92869"/>
            <a:ext cx="8229600" cy="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7"/>
          <p:cNvSpPr txBox="1">
            <a:spLocks noGrp="1"/>
          </p:cNvSpPr>
          <p:nvPr>
            <p:ph type="body" idx="1"/>
          </p:nvPr>
        </p:nvSpPr>
        <p:spPr>
          <a:xfrm>
            <a:off x="282575" y="873650"/>
            <a:ext cx="8229600" cy="3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250"/>
              <a:buChar char="●"/>
              <a:defRPr/>
            </a:lvl1pPr>
            <a:lvl2pPr marL="914400" lvl="1" indent="-371475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25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00" tIns="91400" rIns="91400" bIns="91400" anchor="t" anchorCtr="0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title"/>
          </p:nvPr>
        </p:nvSpPr>
        <p:spPr>
          <a:xfrm>
            <a:off x="311708" y="744574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body" idx="1"/>
          </p:nvPr>
        </p:nvSpPr>
        <p:spPr>
          <a:xfrm>
            <a:off x="311699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_COLUMN_TEXT">
  <p:cSld name="ONE_COLUMN_TEXT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9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9"/>
          <p:cNvSpPr txBox="1">
            <a:spLocks noGrp="1"/>
          </p:cNvSpPr>
          <p:nvPr>
            <p:ph type="body" idx="1"/>
          </p:nvPr>
        </p:nvSpPr>
        <p:spPr>
          <a:xfrm>
            <a:off x="311699" y="1389599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84" name="Google Shape;184;p3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_POINT">
  <p:cSld name="MAIN_POIN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0"/>
          <p:cNvSpPr txBox="1">
            <a:spLocks noGrp="1"/>
          </p:cNvSpPr>
          <p:nvPr>
            <p:ph type="title"/>
          </p:nvPr>
        </p:nvSpPr>
        <p:spPr>
          <a:xfrm>
            <a:off x="490250" y="450149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4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TITLE_AND_DESCRIPTION">
  <p:cSld name="SECTION_TITLE_AND_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41"/>
          <p:cNvSpPr txBox="1">
            <a:spLocks noGrp="1"/>
          </p:cNvSpPr>
          <p:nvPr>
            <p:ph type="body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2" name="Google Shape;192;p41"/>
          <p:cNvSpPr txBox="1">
            <a:spLocks noGrp="1"/>
          </p:cNvSpPr>
          <p:nvPr>
            <p:ph type="body" idx="2"/>
          </p:nvPr>
        </p:nvSpPr>
        <p:spPr>
          <a:xfrm>
            <a:off x="4939500" y="724074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3" name="Google Shape;193;p4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2"/>
          <p:cNvSpPr txBox="1">
            <a:spLocks noGrp="1"/>
          </p:cNvSpPr>
          <p:nvPr>
            <p:ph type="body" idx="1"/>
          </p:nvPr>
        </p:nvSpPr>
        <p:spPr>
          <a:xfrm>
            <a:off x="311699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96" name="Google Shape;196;p4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_NUMBER">
  <p:cSld name="BIG_NUMBER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3"/>
          <p:cNvSpPr txBox="1">
            <a:spLocks noGrp="1"/>
          </p:cNvSpPr>
          <p:nvPr>
            <p:ph type="title" hasCustomPrompt="1"/>
          </p:nvPr>
        </p:nvSpPr>
        <p:spPr>
          <a:xfrm>
            <a:off x="311699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99" name="Google Shape;199;p43"/>
          <p:cNvSpPr txBox="1">
            <a:spLocks noGrp="1"/>
          </p:cNvSpPr>
          <p:nvPr>
            <p:ph type="body" idx="1"/>
          </p:nvPr>
        </p:nvSpPr>
        <p:spPr>
          <a:xfrm>
            <a:off x="311699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0" name="Google Shape;200;p4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 2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4"/>
          <p:cNvSpPr txBox="1">
            <a:spLocks noGrp="1"/>
          </p:cNvSpPr>
          <p:nvPr>
            <p:ph type="title"/>
          </p:nvPr>
        </p:nvSpPr>
        <p:spPr>
          <a:xfrm>
            <a:off x="311708" y="744574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4"/>
          <p:cNvSpPr txBox="1">
            <a:spLocks noGrp="1"/>
          </p:cNvSpPr>
          <p:nvPr>
            <p:ph type="body" idx="1"/>
          </p:nvPr>
        </p:nvSpPr>
        <p:spPr>
          <a:xfrm>
            <a:off x="311699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4" name="Google Shape;204;p44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>
  <p:cSld name="SECTION_HEADER 2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5"/>
          <p:cNvSpPr txBox="1">
            <a:spLocks noGrp="1"/>
          </p:cNvSpPr>
          <p:nvPr>
            <p:ph type="title"/>
          </p:nvPr>
        </p:nvSpPr>
        <p:spPr>
          <a:xfrm>
            <a:off x="311699" y="2150849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4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>
  <p:cSld name="TITLE_AND_TWO_COLUMNS 2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46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1" name="Google Shape;211;p46"/>
          <p:cNvSpPr txBox="1">
            <a:spLocks noGrp="1"/>
          </p:cNvSpPr>
          <p:nvPr>
            <p:ph type="body" idx="2"/>
          </p:nvPr>
        </p:nvSpPr>
        <p:spPr>
          <a:xfrm>
            <a:off x="48323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2" name="Google Shape;212;p4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>
  <p:cSld name="TITLE_ONLY 2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4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_COLUMN_TEXT">
  <p:cSld name="ONE_COLUMN_TEXT 2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8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48"/>
          <p:cNvSpPr txBox="1">
            <a:spLocks noGrp="1"/>
          </p:cNvSpPr>
          <p:nvPr>
            <p:ph type="body" idx="1"/>
          </p:nvPr>
        </p:nvSpPr>
        <p:spPr>
          <a:xfrm>
            <a:off x="311699" y="1389599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9" name="Google Shape;219;p48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_POINT">
  <p:cSld name="MAIN_POINT 2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9"/>
          <p:cNvSpPr txBox="1">
            <a:spLocks noGrp="1"/>
          </p:cNvSpPr>
          <p:nvPr>
            <p:ph type="title"/>
          </p:nvPr>
        </p:nvSpPr>
        <p:spPr>
          <a:xfrm>
            <a:off x="490250" y="450149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4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TITLE_AND_DESCRIPTION">
  <p:cSld name="SECTION_TITLE_AND_DESCRIPTION 2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5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50"/>
          <p:cNvSpPr txBox="1">
            <a:spLocks noGrp="1"/>
          </p:cNvSpPr>
          <p:nvPr>
            <p:ph type="body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7" name="Google Shape;227;p50"/>
          <p:cNvSpPr txBox="1">
            <a:spLocks noGrp="1"/>
          </p:cNvSpPr>
          <p:nvPr>
            <p:ph type="body" idx="2"/>
          </p:nvPr>
        </p:nvSpPr>
        <p:spPr>
          <a:xfrm>
            <a:off x="4939500" y="724074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8" name="Google Shape;228;p5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 2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1"/>
          <p:cNvSpPr txBox="1">
            <a:spLocks noGrp="1"/>
          </p:cNvSpPr>
          <p:nvPr>
            <p:ph type="body" idx="1"/>
          </p:nvPr>
        </p:nvSpPr>
        <p:spPr>
          <a:xfrm>
            <a:off x="311699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1" name="Google Shape;231;p5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_NUMBER">
  <p:cSld name="BIG_NUMBER 2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2"/>
          <p:cNvSpPr txBox="1">
            <a:spLocks noGrp="1"/>
          </p:cNvSpPr>
          <p:nvPr>
            <p:ph type="title"/>
          </p:nvPr>
        </p:nvSpPr>
        <p:spPr>
          <a:xfrm>
            <a:off x="311699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52"/>
          <p:cNvSpPr txBox="1">
            <a:spLocks noGrp="1"/>
          </p:cNvSpPr>
          <p:nvPr>
            <p:ph type="body" idx="1"/>
          </p:nvPr>
        </p:nvSpPr>
        <p:spPr>
          <a:xfrm>
            <a:off x="311699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5" name="Google Shape;235;p5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 2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9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Google Shape;145;p2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qahacking.guru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demo.bspb.ru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Tonya0512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qahacking.guru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qahacking.gur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qahacking.guru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qahacking.guru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demo.bspb.ru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2"/>
            <a:ext cx="9144000" cy="5143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5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0544" y="4263375"/>
            <a:ext cx="2430000" cy="374119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54"/>
          <p:cNvSpPr txBox="1"/>
          <p:nvPr/>
        </p:nvSpPr>
        <p:spPr>
          <a:xfrm>
            <a:off x="2603551" y="355350"/>
            <a:ext cx="39369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Программа повышения квалификации</a:t>
            </a:r>
            <a:endParaRPr sz="1400" b="0" i="0" u="none" strike="noStrike" cap="non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6" name="Google Shape;246;p54"/>
          <p:cNvSpPr/>
          <p:nvPr/>
        </p:nvSpPr>
        <p:spPr>
          <a:xfrm>
            <a:off x="473200" y="982050"/>
            <a:ext cx="78966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ru" sz="2600" b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Тестировщик программного обеспечения</a:t>
            </a:r>
            <a:endParaRPr sz="2000" b="1" i="0" u="none" strike="noStrike" cap="non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7" name="Google Shape;247;p54"/>
          <p:cNvSpPr txBox="1"/>
          <p:nvPr/>
        </p:nvSpPr>
        <p:spPr>
          <a:xfrm>
            <a:off x="540550" y="1619875"/>
            <a:ext cx="8308800" cy="16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Итоговый проект </a:t>
            </a:r>
            <a:endParaRPr sz="27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“Комплексное тестирование платформы qahacking.guru”</a:t>
            </a:r>
            <a:endParaRPr sz="24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54"/>
          <p:cNvSpPr txBox="1"/>
          <p:nvPr/>
        </p:nvSpPr>
        <p:spPr>
          <a:xfrm>
            <a:off x="44150" y="3525375"/>
            <a:ext cx="4261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Преподаватель: Гриненко В.В.</a:t>
            </a:r>
            <a:endParaRPr sz="18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54"/>
          <p:cNvSpPr txBox="1"/>
          <p:nvPr/>
        </p:nvSpPr>
        <p:spPr>
          <a:xfrm>
            <a:off x="4811199" y="3442575"/>
            <a:ext cx="4181100" cy="10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Выполнил: </a:t>
            </a:r>
            <a:r>
              <a:rPr lang="ru" sz="18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Моргашова А.Л.</a:t>
            </a:r>
            <a:endParaRPr sz="18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Поток </a:t>
            </a:r>
            <a:r>
              <a:rPr lang="ru" sz="1800" i="0" u="none" strike="noStrike" cap="none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ТП-</a:t>
            </a:r>
            <a:r>
              <a:rPr lang="ru" sz="18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844</a:t>
            </a: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p5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ru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4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r>
              <a:rPr lang="ru" sz="22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</a:t>
            </a:r>
            <a:r>
              <a:rPr lang="ru" sz="2200" b="1" dirty="0" smtClean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автотеста 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(Приложение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5)</a:t>
            </a:r>
            <a:r>
              <a:rPr lang="ru-RU" sz="24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-RU" sz="24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2200" b="1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p64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10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06" y="688019"/>
            <a:ext cx="7391400" cy="41719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5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r>
              <a:rPr lang="ru" sz="22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 выполнения </a:t>
            </a:r>
            <a:r>
              <a:rPr lang="ru" sz="2200" b="1" dirty="0" smtClean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автотеста 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(Приложение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6)</a:t>
            </a:r>
            <a:r>
              <a:rPr lang="ru-RU" sz="24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-RU" sz="24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2200" b="1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p6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11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32" y="712925"/>
            <a:ext cx="4958511" cy="367534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287" y="712925"/>
            <a:ext cx="3780682" cy="35711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6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Анализ результатов тестирования выбранного приложения 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" name="Google Shape;338;p66"/>
          <p:cNvSpPr txBox="1"/>
          <p:nvPr/>
        </p:nvSpPr>
        <p:spPr>
          <a:xfrm>
            <a:off x="400600" y="893648"/>
            <a:ext cx="8082900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ru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lang="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В ходе проверки платформы </a:t>
            </a:r>
            <a:r>
              <a:rPr lang="en-US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https://qahacking.guru</a:t>
            </a:r>
            <a:r>
              <a:rPr lang="en-US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  <a:hlinkClick r:id="rId3"/>
              </a:rPr>
              <a:t>/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было составлено 23 тест-кейса 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(Приложение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3.2), выявлено 8 багов 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(Приложение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3.3)</a:t>
            </a:r>
            <a:r>
              <a:rPr lang="ru-RU" sz="1600" b="1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из них 5 высокого, 2 среднего и 1 низкого приоритета. На текущий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момент сделано тестирование не всего функционала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веб-платформы, в связи с этим данный проект не может быть отдан в релиз. </a:t>
            </a:r>
            <a:endParaRPr sz="1600" dirty="0">
              <a:solidFill>
                <a:schemeClr val="tx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6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12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350" y="2217047"/>
            <a:ext cx="5539753" cy="240881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7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Выводы об оптимальности выбранной стратегии тестирования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67"/>
          <p:cNvSpPr txBox="1"/>
          <p:nvPr/>
        </p:nvSpPr>
        <p:spPr>
          <a:xfrm>
            <a:off x="311699" y="983916"/>
            <a:ext cx="8082900" cy="3508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ru" sz="18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</a:t>
            </a:r>
            <a:r>
              <a:rPr lang="ru-RU" sz="18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Необходимы уточнения ТЗ, исправление основных функций и проверка </a:t>
            </a:r>
            <a:r>
              <a:rPr lang="ru-RU" sz="1800" dirty="0" smtClean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безопасности </a:t>
            </a:r>
            <a:r>
              <a:rPr lang="ru-RU" sz="18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системы. </a:t>
            </a:r>
            <a:endParaRPr lang="ru-RU" sz="1800" dirty="0" smtClean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just"/>
            <a:r>
              <a:rPr lang="ru-RU" sz="18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Есть необходимость провести дополнительно  функциональное, UI\UX тестирование для выявления багов.</a:t>
            </a:r>
            <a:endParaRPr lang="ru-RU" sz="2400" dirty="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algn="just"/>
            <a:endParaRPr lang="ru-RU" sz="1800" dirty="0" smtClean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just"/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8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При 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помощи применения техник тест-дизайна мы добились оптимальных результатов и максимизировали тестовое </a:t>
            </a:r>
            <a:r>
              <a:rPr lang="ru-RU" sz="18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покрытие.</a:t>
            </a:r>
            <a:endParaRPr lang="ru-RU" sz="2400" dirty="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algn="just"/>
            <a:endParaRPr lang="ru-RU" sz="18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just"/>
            <a:r>
              <a:rPr lang="ru-RU" sz="18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  Веб-платформа на данный момент не подлежит проведению авто-тестов. </a:t>
            </a:r>
            <a:r>
              <a:rPr lang="ru" sz="18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По этой причине авто-тесты проводились на платформе </a:t>
            </a:r>
            <a:r>
              <a:rPr lang="en-US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https://idemo.bspb.ru</a:t>
            </a:r>
            <a:r>
              <a:rPr lang="ru-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8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(Приложение 5 и 6</a:t>
            </a:r>
            <a:r>
              <a:rPr lang="ru-RU" sz="18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)</a:t>
            </a:r>
            <a:r>
              <a:rPr lang="ru-RU" sz="2400" dirty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lang="ru-RU" sz="18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p6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9"/>
          <p:cNvSpPr/>
          <p:nvPr/>
        </p:nvSpPr>
        <p:spPr>
          <a:xfrm>
            <a:off x="456901" y="428184"/>
            <a:ext cx="4844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b="1" dirty="0" smtClean="0">
                <a:solidFill>
                  <a:srgbClr val="1E5CEC"/>
                </a:solidFill>
                <a:latin typeface="Montserrat"/>
                <a:ea typeface="Montserrat"/>
                <a:cs typeface="Montserrat"/>
                <a:sym typeface="Montserrat"/>
              </a:rPr>
              <a:t>Рефлексия</a:t>
            </a:r>
            <a:endParaRPr sz="2400" b="1" i="0" u="none" strike="noStrike" cap="none" dirty="0">
              <a:solidFill>
                <a:srgbClr val="1E5CE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4" name="Google Shape;364;p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89869" y="1520213"/>
            <a:ext cx="3990134" cy="3117284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6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ru"/>
              <a:t>14</a:t>
            </a:fld>
            <a:endParaRPr/>
          </a:p>
        </p:txBody>
      </p:sp>
      <p:sp>
        <p:nvSpPr>
          <p:cNvPr id="366" name="Google Shape;366;p69"/>
          <p:cNvSpPr txBox="1"/>
          <p:nvPr/>
        </p:nvSpPr>
        <p:spPr>
          <a:xfrm>
            <a:off x="456901" y="722197"/>
            <a:ext cx="4163400" cy="39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5000"/>
              </a:lnSpc>
              <a:spcBef>
                <a:spcPts val="1000"/>
              </a:spcBef>
              <a:buSzPts val="275"/>
            </a:pPr>
            <a:r>
              <a:rPr lang="ru" dirty="0" smtClean="0">
                <a:latin typeface="Montserrat"/>
                <a:ea typeface="Montserrat"/>
                <a:cs typeface="Montserrat"/>
                <a:sym typeface="Montserrat"/>
              </a:rPr>
              <a:t>В процессе изучения теории открыла для себя много нового. Окунулась в сферу </a:t>
            </a:r>
            <a:r>
              <a:rPr lang="en-US" dirty="0" smtClean="0">
                <a:latin typeface="Montserrat"/>
                <a:ea typeface="Montserrat"/>
                <a:cs typeface="Montserrat"/>
                <a:sym typeface="Montserrat"/>
              </a:rPr>
              <a:t>IT</a:t>
            </a:r>
            <a:r>
              <a:rPr lang="ru-RU" dirty="0" smtClean="0"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ru" dirty="0" smtClean="0">
                <a:latin typeface="Montserrat"/>
                <a:ea typeface="Montserrat"/>
                <a:cs typeface="Montserrat"/>
                <a:sym typeface="Montserrat"/>
              </a:rPr>
              <a:t>Самым </a:t>
            </a:r>
            <a:r>
              <a:rPr lang="ru" sz="1400" dirty="0" smtClean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захватывающим процессом в обучении стала для меня практика и работа с автотестами. Так же мы изучили инструменты используемые в тестировании, такие как: </a:t>
            </a:r>
            <a:r>
              <a:rPr lang="ru" dirty="0">
                <a:latin typeface="Montserrat"/>
                <a:ea typeface="Montserrat"/>
                <a:cs typeface="Montserrat"/>
                <a:sym typeface="Montserrat"/>
              </a:rPr>
              <a:t>XMind, Trello, Jira, TestRail, GIT, Postman, MySQL, Selenium IDE, </a:t>
            </a:r>
            <a:r>
              <a:rPr lang="ru" dirty="0" smtClean="0">
                <a:latin typeface="Montserrat"/>
                <a:ea typeface="Montserrat"/>
                <a:cs typeface="Montserrat"/>
                <a:sym typeface="Montserrat"/>
              </a:rPr>
              <a:t>PyCharm. Н</a:t>
            </a:r>
            <a:r>
              <a:rPr lang="ru" sz="1400" dirty="0" smtClean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аписала </a:t>
            </a:r>
            <a:r>
              <a:rPr lang="ru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небольшой код на языке Python. </a:t>
            </a:r>
            <a:r>
              <a:rPr lang="ru" sz="1400" dirty="0" smtClean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Тяжелее всего для меня было работать с </a:t>
            </a:r>
            <a:r>
              <a:rPr lang="en-US" sz="1400" dirty="0" err="1" smtClean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Git</a:t>
            </a:r>
            <a:r>
              <a:rPr lang="ru-RU" sz="1400" dirty="0" smtClean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но после его понимания стало проще понимать работу</a:t>
            </a:r>
            <a:r>
              <a:rPr lang="ru" sz="1400" dirty="0" smtClean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SQL, API и Python. </a:t>
            </a:r>
            <a:endParaRPr sz="14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lnSpc>
                <a:spcPct val="95000"/>
              </a:lnSpc>
              <a:spcBef>
                <a:spcPts val="1000"/>
              </a:spcBef>
              <a:buSzPts val="275"/>
            </a:pPr>
            <a:r>
              <a:rPr lang="ru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 моими практическими работами вы можете ознакомиться по ссылке на GIT HUB: </a:t>
            </a:r>
            <a:r>
              <a:rPr lang="en-US" dirty="0"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</a:t>
            </a:r>
            <a:r>
              <a:rPr lang="en-US" dirty="0" smtClean="0">
                <a:latin typeface="Montserrat"/>
                <a:ea typeface="Montserrat"/>
                <a:cs typeface="Montserrat"/>
                <a:sym typeface="Montserrat"/>
                <a:hlinkClick r:id="rId4"/>
              </a:rPr>
              <a:t>github.com/Tonya0512</a:t>
            </a:r>
            <a:endParaRPr lang="ru-RU" dirty="0" smtClean="0"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lnSpc>
                <a:spcPct val="95000"/>
              </a:lnSpc>
              <a:spcBef>
                <a:spcPts val="1000"/>
              </a:spcBef>
              <a:buSzPts val="275"/>
            </a:pPr>
            <a:r>
              <a:rPr lang="ru" sz="1400" dirty="0" smtClean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Благодарю </a:t>
            </a:r>
            <a:r>
              <a:rPr lang="ru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за внимание! </a:t>
            </a:r>
            <a:endParaRPr sz="1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800" dirty="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5"/>
          <p:cNvSpPr txBox="1">
            <a:spLocks noGrp="1"/>
          </p:cNvSpPr>
          <p:nvPr>
            <p:ph type="title"/>
          </p:nvPr>
        </p:nvSpPr>
        <p:spPr>
          <a:xfrm>
            <a:off x="2911450" y="298725"/>
            <a:ext cx="24495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25"/>
              <a:buFont typeface="Arial"/>
              <a:buNone/>
            </a:pPr>
            <a:r>
              <a:rPr lang="ru" sz="2425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Содержание</a:t>
            </a:r>
            <a:endParaRPr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p55"/>
          <p:cNvSpPr txBox="1"/>
          <p:nvPr/>
        </p:nvSpPr>
        <p:spPr>
          <a:xfrm>
            <a:off x="629200" y="1189775"/>
            <a:ext cx="80829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жизненного цикла тестирования ПО;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методологии разработки ПО;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 (чек-лист, тест-кейсы, баг-репорты);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Применение техник тест-дизайна;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автотеста;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 выполнения автотеста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Анализ результатов тестирования выбранного приложения; 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Выводы об оптимальности выбранной стратегии тестирования.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5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6"/>
          <p:cNvSpPr txBox="1">
            <a:spLocks noGrp="1"/>
          </p:cNvSpPr>
          <p:nvPr>
            <p:ph type="title"/>
          </p:nvPr>
        </p:nvSpPr>
        <p:spPr>
          <a:xfrm>
            <a:off x="302124" y="106711"/>
            <a:ext cx="8520600" cy="76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r>
              <a:rPr lang="ru" sz="22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жизненного цикла тестирования </a:t>
            </a:r>
            <a:r>
              <a:rPr lang="ru" sz="2200" b="1" dirty="0" smtClean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ПО </a:t>
            </a:r>
            <a:br>
              <a:rPr lang="ru" sz="2200" b="1" dirty="0" smtClean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(Приложение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1)</a:t>
            </a:r>
            <a:r>
              <a:rPr lang="ru-RU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-RU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600" b="1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p5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3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810" y="508743"/>
            <a:ext cx="5275752" cy="455464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7"/>
          <p:cNvSpPr txBox="1">
            <a:spLocks noGrp="1"/>
          </p:cNvSpPr>
          <p:nvPr>
            <p:ph type="title"/>
          </p:nvPr>
        </p:nvSpPr>
        <p:spPr>
          <a:xfrm>
            <a:off x="962532" y="202462"/>
            <a:ext cx="721893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r>
              <a:rPr lang="ru" sz="22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методологии разработки </a:t>
            </a:r>
            <a:r>
              <a:rPr lang="ru" sz="2200" b="1" dirty="0" smtClean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ПО</a:t>
            </a:r>
            <a:br>
              <a:rPr lang="ru" sz="2200" b="1" dirty="0" smtClean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(Приложение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2)</a:t>
            </a:r>
            <a:r>
              <a:rPr lang="ru-RU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-RU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600" b="1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5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4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30" y="1034812"/>
            <a:ext cx="7990230" cy="317746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8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чек-лист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p58"/>
          <p:cNvSpPr txBox="1"/>
          <p:nvPr/>
        </p:nvSpPr>
        <p:spPr>
          <a:xfrm>
            <a:off x="400600" y="732575"/>
            <a:ext cx="8082900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ru" sz="18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</a:t>
            </a:r>
            <a:r>
              <a:rPr lang="ru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 данном приложении представлено часть Чек-листа веб-платформы </a:t>
            </a:r>
            <a:r>
              <a:rPr lang="en-US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https://qahacking.guru/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(Приложение 3.1)</a:t>
            </a:r>
            <a:endParaRPr lang="ru-RU"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just"/>
            <a:endParaRPr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p58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5</a:t>
            </a:fld>
            <a:endParaRPr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00" y="1524553"/>
            <a:ext cx="7846605" cy="30290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9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тест-кейсы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5" name="Google Shape;285;p59"/>
          <p:cNvSpPr txBox="1"/>
          <p:nvPr/>
        </p:nvSpPr>
        <p:spPr>
          <a:xfrm>
            <a:off x="400600" y="656375"/>
            <a:ext cx="80829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just"/>
            <a:r>
              <a:rPr lang="ru-RU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В </a:t>
            </a:r>
            <a:r>
              <a:rPr lang="ru-RU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данном приложении </a:t>
            </a:r>
            <a:r>
              <a:rPr lang="ru-RU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показано </a:t>
            </a:r>
            <a:r>
              <a:rPr lang="ru-RU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часть </a:t>
            </a:r>
            <a:r>
              <a:rPr lang="ru-RU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Тест-кейсов </a:t>
            </a:r>
            <a:r>
              <a:rPr lang="ru-RU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веб-платформы 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https://qahacking.guru/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(Приложение 3.2)</a:t>
            </a:r>
            <a:endParaRPr lang="ru-RU"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5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6</a:t>
            </a:fld>
            <a:endParaRPr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93" y="1229075"/>
            <a:ext cx="7171576" cy="37701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0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баг-репорты</a:t>
            </a:r>
            <a:endParaRPr sz="2200" b="1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3" name="Google Shape;293;p60"/>
          <p:cNvSpPr txBox="1"/>
          <p:nvPr/>
        </p:nvSpPr>
        <p:spPr>
          <a:xfrm>
            <a:off x="352726" y="703689"/>
            <a:ext cx="8082900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ru-RU" sz="18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ru-RU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 </a:t>
            </a:r>
            <a:r>
              <a:rPr lang="ru-RU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данном приложении представлено часть </a:t>
            </a:r>
            <a:r>
              <a:rPr lang="ru-RU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Баг-репорт </a:t>
            </a:r>
            <a:r>
              <a:rPr lang="ru-RU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веб-платформы 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https://qahacking.guru/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(Приложение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3.3)</a:t>
            </a:r>
            <a:endParaRPr lang="ru-RU"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just"/>
            <a:endParaRPr lang="ru-RU"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" name="Google Shape;295;p6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7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530" y="1503253"/>
            <a:ext cx="8376937" cy="281615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2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Применение техник тест-дизайна: тест-кейсы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" name="Google Shape;309;p62"/>
          <p:cNvSpPr txBox="1"/>
          <p:nvPr/>
        </p:nvSpPr>
        <p:spPr>
          <a:xfrm>
            <a:off x="311699" y="598128"/>
            <a:ext cx="80829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ru-RU" sz="18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ru-RU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 </a:t>
            </a:r>
            <a:r>
              <a:rPr lang="ru-RU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данном приложении </a:t>
            </a:r>
            <a:r>
              <a:rPr lang="ru-RU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показаны техники тест-дизайна к тест-кейсам, которые применялись при проверке веб-платформы 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https://qahacking.guru/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(Приложение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4)</a:t>
            </a:r>
            <a:endParaRPr lang="ru-RU"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just"/>
            <a:endParaRPr lang="ru-RU"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p6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8</a:t>
            </a:fld>
            <a:endParaRPr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464" y="1536461"/>
            <a:ext cx="6506124" cy="335987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3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</a:t>
            </a:r>
            <a:r>
              <a:rPr lang="ru" sz="2200" b="1" dirty="0" smtClean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автотеста</a:t>
            </a:r>
            <a:endParaRPr sz="2200" b="1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p63"/>
          <p:cNvSpPr txBox="1"/>
          <p:nvPr/>
        </p:nvSpPr>
        <p:spPr>
          <a:xfrm>
            <a:off x="397938" y="426575"/>
            <a:ext cx="8082900" cy="1431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300" dirty="0" smtClean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just">
              <a:buClr>
                <a:schemeClr val="dk1"/>
              </a:buClr>
              <a:buSzPts val="1100"/>
            </a:pPr>
            <a:r>
              <a:rPr lang="ru-RU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Авто тест был составлен для сайта: </a:t>
            </a:r>
          </a:p>
          <a:p>
            <a:pPr algn="just">
              <a:buClr>
                <a:schemeClr val="dk1"/>
              </a:buClr>
              <a:buSzPts val="1100"/>
            </a:pPr>
            <a:r>
              <a:rPr lang="en-US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</a:t>
            </a:r>
            <a:r>
              <a:rPr lang="en-US" sz="1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://</a:t>
            </a:r>
            <a:r>
              <a:rPr lang="en-US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idemo.bspb.ru</a:t>
            </a:r>
            <a:r>
              <a:rPr lang="ru-RU" sz="16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600" dirty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(Приложение </a:t>
            </a:r>
            <a:r>
              <a:rPr lang="ru-RU" sz="1600" dirty="0" smtClean="0">
                <a:solidFill>
                  <a:schemeClr val="tx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5)</a:t>
            </a:r>
            <a:endParaRPr lang="ru-RU"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just">
              <a:buClr>
                <a:schemeClr val="dk1"/>
              </a:buClr>
              <a:buSzPts val="1100"/>
            </a:pPr>
            <a:endParaRPr lang="ru-RU" sz="1600" dirty="0" smtClean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just">
              <a:buClr>
                <a:schemeClr val="dk1"/>
              </a:buClr>
              <a:buSzPts val="1100"/>
            </a:pPr>
            <a:endParaRPr lang="ru-RU"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just">
              <a:buClr>
                <a:schemeClr val="dk1"/>
              </a:buClr>
              <a:buSzPts val="1100"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6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9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38" y="1445645"/>
            <a:ext cx="5752202" cy="35115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Другая 1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52EF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</TotalTime>
  <Words>461</Words>
  <Application>Microsoft Office PowerPoint</Application>
  <PresentationFormat>Экран (16:9)</PresentationFormat>
  <Paragraphs>66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14</vt:i4>
      </vt:variant>
    </vt:vector>
  </HeadingPairs>
  <TitlesOfParts>
    <vt:vector size="22" baseType="lpstr">
      <vt:lpstr>Montserrat</vt:lpstr>
      <vt:lpstr>Calibri</vt:lpstr>
      <vt:lpstr>Arial</vt:lpstr>
      <vt:lpstr>Montserrat ExtraBold</vt:lpstr>
      <vt:lpstr>Montserrat Medium</vt:lpstr>
      <vt:lpstr>Simple Light</vt:lpstr>
      <vt:lpstr>Тема Office</vt:lpstr>
      <vt:lpstr>Simple Light</vt:lpstr>
      <vt:lpstr>Презентация PowerPoint</vt:lpstr>
      <vt:lpstr>Содержание</vt:lpstr>
      <vt:lpstr>Майнд-карта жизненного цикла тестирования ПО  (Приложение 1) </vt:lpstr>
      <vt:lpstr>Майнд-карта методологии разработки ПО (Приложение 2) </vt:lpstr>
      <vt:lpstr>Тестовая документация: чек-лист</vt:lpstr>
      <vt:lpstr>Тестовая документация: тест-кейсы</vt:lpstr>
      <vt:lpstr>Тестовая документация: баг-репорты</vt:lpstr>
      <vt:lpstr>Применение техник тест-дизайна: тест-кейсы</vt:lpstr>
      <vt:lpstr>Листинг автотеста</vt:lpstr>
      <vt:lpstr>Листинг автотеста (Приложение 5) </vt:lpstr>
      <vt:lpstr>Результат выполнения автотеста (Приложение 6) </vt:lpstr>
      <vt:lpstr>Анализ результатов тестирования выбранного приложения </vt:lpstr>
      <vt:lpstr>Выводы об оптимальности выбранной стратегии тестирования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Виталий Моргашов</dc:creator>
  <cp:lastModifiedBy>Виталий Моргашов</cp:lastModifiedBy>
  <cp:revision>25</cp:revision>
  <dcterms:modified xsi:type="dcterms:W3CDTF">2023-06-25T14:29:06Z</dcterms:modified>
</cp:coreProperties>
</file>